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9144000"/>
  <p:notesSz cx="6858000" cy="9144000"/>
  <p:embeddedFontLst>
    <p:embeddedFont>
      <p:font typeface="Overlock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gz/xMbMPGq23Hr2bY5xFROPQCU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Overlock-regular.fntdata"/><Relationship Id="rId8" Type="http://schemas.openxmlformats.org/officeDocument/2006/relationships/slide" Target="slides/slide2.xml"/><Relationship Id="rId18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17" Type="http://customschemas.google.com/relationships/presentationmetadata" Target="metadata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16" Type="http://schemas.openxmlformats.org/officeDocument/2006/relationships/font" Target="fonts/Overlock-boldItalic.fntdata"/><Relationship Id="rId20" Type="http://schemas.openxmlformats.org/officeDocument/2006/relationships/customXml" Target="../customXml/item3.xml"/><Relationship Id="rId11" Type="http://schemas.openxmlformats.org/officeDocument/2006/relationships/slide" Target="slides/slide5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5" Type="http://schemas.openxmlformats.org/officeDocument/2006/relationships/font" Target="fonts/Overlock-italic.fntdata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Overlo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 type="objAndTwoObj">
  <p:cSld name="OBJECT_AND_TWO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2" type="body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3" type="body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2" type="body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3" type="body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8" name="Google Shape;48;p13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9" name="Google Shape;49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6" name="Google Shape;56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7" name="Google Shape;57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28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28F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/>
          <p:nvPr/>
        </p:nvSpPr>
        <p:spPr>
          <a:xfrm>
            <a:off x="-990600" y="1676400"/>
            <a:ext cx="6248400" cy="61026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2149967" y="3505200"/>
            <a:ext cx="4250833" cy="434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"/>
          <p:cNvSpPr txBox="1"/>
          <p:nvPr>
            <p:ph type="title"/>
          </p:nvPr>
        </p:nvSpPr>
        <p:spPr>
          <a:xfrm>
            <a:off x="501147" y="290716"/>
            <a:ext cx="8141706" cy="10885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80000"/>
                </a:solidFill>
                <a:latin typeface="Overlock"/>
                <a:ea typeface="Overlock"/>
                <a:cs typeface="Overlock"/>
                <a:sym typeface="Overlock"/>
              </a:rPr>
              <a:t>Global Energy Balance</a:t>
            </a:r>
            <a:endParaRPr/>
          </a:p>
        </p:txBody>
      </p:sp>
      <p:pic>
        <p:nvPicPr>
          <p:cNvPr descr="A picture containing transport, wheel&#10;&#10;Description automatically generated" id="127" name="Google Shape;12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206" y="3886200"/>
            <a:ext cx="2598259" cy="261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5410200"/>
            <a:ext cx="4276585" cy="72701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"/>
          <p:cNvSpPr/>
          <p:nvPr/>
        </p:nvSpPr>
        <p:spPr>
          <a:xfrm>
            <a:off x="4927687" y="2528961"/>
            <a:ext cx="982325" cy="9762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/>
          <p:nvPr/>
        </p:nvSpPr>
        <p:spPr>
          <a:xfrm>
            <a:off x="4275475" y="5729361"/>
            <a:ext cx="982325" cy="9762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-152400" y="3429000"/>
            <a:ext cx="4250833" cy="434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type="title"/>
          </p:nvPr>
        </p:nvSpPr>
        <p:spPr>
          <a:xfrm>
            <a:off x="685800" y="9359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80000"/>
                </a:solidFill>
                <a:latin typeface="Overlock"/>
                <a:ea typeface="Overlock"/>
                <a:cs typeface="Overlock"/>
                <a:sym typeface="Overlock"/>
              </a:rPr>
              <a:t>Our Source of Energy</a:t>
            </a:r>
            <a:endParaRPr>
              <a:solidFill>
                <a:srgbClr val="580000"/>
              </a:solidFill>
            </a:endParaRPr>
          </a:p>
        </p:txBody>
      </p:sp>
      <p:sp>
        <p:nvSpPr>
          <p:cNvPr id="137" name="Google Shape;137;p2"/>
          <p:cNvSpPr txBox="1"/>
          <p:nvPr>
            <p:ph idx="1" type="body"/>
          </p:nvPr>
        </p:nvSpPr>
        <p:spPr>
          <a:xfrm>
            <a:off x="113416" y="1251066"/>
            <a:ext cx="5257800" cy="55278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Radiation from the Sun is the primary source of energy to the Earth, with the distribution of energy between the surface and the atmosphere being a main driver for weather processes.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b="1" lang="en-US" sz="1600"/>
              <a:t>31% </a:t>
            </a:r>
            <a:r>
              <a:rPr lang="en-US" sz="1600"/>
              <a:t>is reflected back to space by the surface and atmosphere. This is referred to as albedo, or reflectance.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b="1" lang="en-US" sz="1600"/>
              <a:t>24% </a:t>
            </a:r>
            <a:r>
              <a:rPr lang="en-US" sz="1600"/>
              <a:t>is absorbed by the atmosphere.</a:t>
            </a:r>
            <a:endParaRPr/>
          </a:p>
          <a:p>
            <a:pPr indent="-228600" lvl="2" marL="1143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3% by the ozone in the stratosphere.</a:t>
            </a:r>
            <a:endParaRPr/>
          </a:p>
          <a:p>
            <a:pPr indent="-228600" lvl="2" marL="1143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3% by clouds in the troposphere.</a:t>
            </a:r>
            <a:endParaRPr/>
          </a:p>
          <a:p>
            <a:pPr indent="-228600" lvl="2" marL="1143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18% by atmospheric aerosols (gas and dust) in the troposphere.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b="1" lang="en-US" sz="1600"/>
              <a:t>45% </a:t>
            </a:r>
            <a:r>
              <a:rPr lang="en-US" sz="1600"/>
              <a:t>is absorbed by the surface.</a:t>
            </a:r>
            <a:endParaRPr/>
          </a:p>
          <a:p>
            <a:pPr indent="-228600" lvl="2" marL="1143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25% by direct solar radiation.</a:t>
            </a:r>
            <a:endParaRPr/>
          </a:p>
          <a:p>
            <a:pPr indent="-228600" lvl="2" marL="1143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/>
              <a:t>20% by diffuse radiation (sunlight scattered by the atmosphere).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greenhouse effect | Definition, Diagram, Causes, &amp; Facts | Britannica" id="138" name="Google Shape;13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741" y="1501346"/>
            <a:ext cx="3766606" cy="474705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/>
          <p:nvPr/>
        </p:nvSpPr>
        <p:spPr>
          <a:xfrm>
            <a:off x="4275475" y="5729361"/>
            <a:ext cx="982325" cy="9762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-152400" y="3429000"/>
            <a:ext cx="4250833" cy="434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 txBox="1"/>
          <p:nvPr>
            <p:ph type="title"/>
          </p:nvPr>
        </p:nvSpPr>
        <p:spPr>
          <a:xfrm>
            <a:off x="685800" y="1557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80000"/>
                </a:solidFill>
                <a:latin typeface="Overlock"/>
                <a:ea typeface="Overlock"/>
                <a:cs typeface="Overlock"/>
                <a:sym typeface="Overlock"/>
              </a:rPr>
              <a:t>Earth’s Movement</a:t>
            </a:r>
            <a:endParaRPr>
              <a:solidFill>
                <a:srgbClr val="580000"/>
              </a:solidFill>
            </a:endParaRPr>
          </a:p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152400" y="1298713"/>
            <a:ext cx="883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Due to the rotation and tilt of the Earth, the actual amount of solar radiation reaching any point on the Earth depends on the season and the time of day.</a:t>
            </a:r>
            <a:endParaRPr/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/>
              <a:t>The percentages may stay roughly the same, but the total amount of energy will change.</a:t>
            </a:r>
            <a:endParaRPr/>
          </a:p>
          <a:p>
            <a:pPr indent="-285750" lvl="1" marL="74295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/>
              <a:t>The Tropics receive the most sunlight while the Arctic receives the least, leading to a global temperature gradient.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Mechanism of The Seasons - YouTube" id="147" name="Google Shape;1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0329" y="4058456"/>
            <a:ext cx="4621271" cy="25994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Meet the Tropics | METEO 3: Introductory Meteorology" id="148" name="Google Shape;148;p3"/>
          <p:cNvPicPr preferRelativeResize="0"/>
          <p:nvPr/>
        </p:nvPicPr>
        <p:blipFill rotWithShape="1">
          <a:blip r:embed="rId4">
            <a:alphaModFix/>
          </a:blip>
          <a:srcRect b="2917" l="8711" r="6972" t="17681"/>
          <a:stretch/>
        </p:blipFill>
        <p:spPr>
          <a:xfrm>
            <a:off x="533597" y="4058455"/>
            <a:ext cx="3564836" cy="25994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4275475" y="5729361"/>
            <a:ext cx="982325" cy="9762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-152400" y="3429000"/>
            <a:ext cx="4250833" cy="434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80000"/>
                </a:solidFill>
                <a:latin typeface="Overlock"/>
                <a:ea typeface="Overlock"/>
                <a:cs typeface="Overlock"/>
                <a:sym typeface="Overlock"/>
              </a:rPr>
              <a:t>Surface Processes</a:t>
            </a:r>
            <a:endParaRPr>
              <a:solidFill>
                <a:srgbClr val="580000"/>
              </a:solidFill>
            </a:endParaRPr>
          </a:p>
        </p:txBody>
      </p:sp>
      <p:sp>
        <p:nvSpPr>
          <p:cNvPr id="156" name="Google Shape;156;p4"/>
          <p:cNvSpPr txBox="1"/>
          <p:nvPr>
            <p:ph idx="1" type="body"/>
          </p:nvPr>
        </p:nvSpPr>
        <p:spPr>
          <a:xfrm>
            <a:off x="228600" y="137160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Since the surface receives more solar energy than the atmosphere, other processes must work to remove the excess surface energy.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/>
              <a:t>Conduction, convection, and infrared radiation are the primary surface cooling processes. </a:t>
            </a:r>
            <a:endParaRPr/>
          </a:p>
        </p:txBody>
      </p:sp>
      <p:pic>
        <p:nvPicPr>
          <p:cNvPr descr="Climate Science Investigations South Florida - Energy: The Driver ..." id="157" name="Google Shape;1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433" y="3515549"/>
            <a:ext cx="4495800" cy="31138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8" name="Google Shape;158;p4"/>
          <p:cNvSpPr/>
          <p:nvPr/>
        </p:nvSpPr>
        <p:spPr>
          <a:xfrm>
            <a:off x="477796" y="3749576"/>
            <a:ext cx="3709158" cy="2308324"/>
          </a:xfrm>
          <a:prstGeom prst="rect">
            <a:avLst/>
          </a:prstGeom>
          <a:solidFill>
            <a:srgbClr val="FFB47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processes drive atmospheric motion by changing temperature, pressure, and moisture gradients over space and time.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/>
          <p:nvPr/>
        </p:nvSpPr>
        <p:spPr>
          <a:xfrm>
            <a:off x="4275475" y="5729361"/>
            <a:ext cx="982325" cy="9762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-152400" y="3429000"/>
            <a:ext cx="4250833" cy="434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>
            <p:ph type="title"/>
          </p:nvPr>
        </p:nvSpPr>
        <p:spPr>
          <a:xfrm>
            <a:off x="702365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80000"/>
                </a:solidFill>
                <a:latin typeface="Overlock"/>
                <a:ea typeface="Overlock"/>
                <a:cs typeface="Overlock"/>
                <a:sym typeface="Overlock"/>
              </a:rPr>
              <a:t>Surface Variation </a:t>
            </a:r>
            <a:endParaRPr>
              <a:solidFill>
                <a:srgbClr val="580000"/>
              </a:solidFill>
            </a:endParaRPr>
          </a:p>
        </p:txBody>
      </p:sp>
      <p:sp>
        <p:nvSpPr>
          <p:cNvPr id="166" name="Google Shape;166;p5"/>
          <p:cNvSpPr txBox="1"/>
          <p:nvPr>
            <p:ph idx="1" type="body"/>
          </p:nvPr>
        </p:nvSpPr>
        <p:spPr>
          <a:xfrm>
            <a:off x="152402" y="1371600"/>
            <a:ext cx="3886198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These are all averages, and variations in surface and atmospheric properties can lead to substantial variations in these values.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/>
              <a:t>Vegetation, topography, soil type, and water bodies play a role in surface energy variability.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Climate System" id="167" name="Google Shape;167;p5"/>
          <p:cNvPicPr preferRelativeResize="0"/>
          <p:nvPr/>
        </p:nvPicPr>
        <p:blipFill rotWithShape="1">
          <a:blip r:embed="rId3">
            <a:alphaModFix/>
          </a:blip>
          <a:srcRect b="3904" l="7291" r="7291" t="16928"/>
          <a:stretch/>
        </p:blipFill>
        <p:spPr>
          <a:xfrm>
            <a:off x="4191000" y="1371600"/>
            <a:ext cx="4693046" cy="326223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8" name="Google Shape;168;p5"/>
          <p:cNvSpPr/>
          <p:nvPr/>
        </p:nvSpPr>
        <p:spPr>
          <a:xfrm>
            <a:off x="4267200" y="4759865"/>
            <a:ext cx="4572000" cy="1938992"/>
          </a:xfrm>
          <a:prstGeom prst="rect">
            <a:avLst/>
          </a:prstGeom>
          <a:solidFill>
            <a:srgbClr val="FFB47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Cloudiness, greenhouse gas concentration (carbon dioxide, methane, water vapor, etc.), and pollution play a role in atmospheric variability.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4275475" y="5729361"/>
            <a:ext cx="982325" cy="9762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-152400" y="3429000"/>
            <a:ext cx="4250833" cy="434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 txBox="1"/>
          <p:nvPr>
            <p:ph type="title"/>
          </p:nvPr>
        </p:nvSpPr>
        <p:spPr>
          <a:xfrm>
            <a:off x="685800" y="251791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80000"/>
                </a:solidFill>
                <a:latin typeface="Overlock"/>
                <a:ea typeface="Overlock"/>
                <a:cs typeface="Overlock"/>
                <a:sym typeface="Overlock"/>
              </a:rPr>
              <a:t>Greenhouse Effect</a:t>
            </a:r>
            <a:endParaRPr>
              <a:solidFill>
                <a:srgbClr val="580000"/>
              </a:solidFill>
            </a:endParaRPr>
          </a:p>
        </p:txBody>
      </p:sp>
      <p:sp>
        <p:nvSpPr>
          <p:cNvPr id="176" name="Google Shape;176;p6"/>
          <p:cNvSpPr txBox="1"/>
          <p:nvPr>
            <p:ph idx="1" type="body"/>
          </p:nvPr>
        </p:nvSpPr>
        <p:spPr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While sunlight generally goes straight through the atmosphere, infrared radiation emitted by the Earth (as part of its cooling process) is easily absorbed and reemitted by gases in the atmosphere.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/>
              <a:t>This is called the Greenhouse Effect and is a critical process for keeping temperatures from dropping too low or too quickly when the sun goes down.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Science-U @ Home / Solar Oven S'mores Experiment" id="177" name="Google Shape;1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4459356"/>
            <a:ext cx="3857855" cy="217004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GEOG - Global Energy Balance Diagram | Quizlet" id="178" name="Google Shape;178;p6"/>
          <p:cNvPicPr preferRelativeResize="0"/>
          <p:nvPr/>
        </p:nvPicPr>
        <p:blipFill rotWithShape="1">
          <a:blip r:embed="rId4">
            <a:alphaModFix/>
          </a:blip>
          <a:srcRect b="4906" l="2351" r="2350" t="21607"/>
          <a:stretch/>
        </p:blipFill>
        <p:spPr>
          <a:xfrm>
            <a:off x="4790639" y="4425973"/>
            <a:ext cx="3857855" cy="223349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Red Orang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Red Orang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FDD5FD-D986-4D85-AB76-7B88F48D8361}"/>
</file>

<file path=customXml/itemProps2.xml><?xml version="1.0" encoding="utf-8"?>
<ds:datastoreItem xmlns:ds="http://schemas.openxmlformats.org/officeDocument/2006/customXml" ds:itemID="{F5488A75-5FF8-4131-B2A5-3C105CE7CFF0}"/>
</file>

<file path=customXml/itemProps3.xml><?xml version="1.0" encoding="utf-8"?>
<ds:datastoreItem xmlns:ds="http://schemas.openxmlformats.org/officeDocument/2006/customXml" ds:itemID="{79FA77CA-DE33-4F39-AAAD-3C16F3486284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Jolie Kavanagh</dc:creator>
  <dcterms:created xsi:type="dcterms:W3CDTF">2020-05-20T22:43:40Z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42400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